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5E86D-0AA3-9549-84DD-2F72A15CA2D2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206C1A-29B3-1F4E-BB64-AE13FCC9C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95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7E594-4005-43F8-B8F3-453F0010D5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7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7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60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7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0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51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5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2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64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0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5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7BCCF-ECFD-6C46-AF76-C34B80C2E02E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32B24-DFD8-FD4D-9E46-D75F15A3B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tiff"/><Relationship Id="rId8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688" y="334218"/>
            <a:ext cx="9715500" cy="404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9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6683" y="744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smtClean="0">
                <a:solidFill>
                  <a:srgbClr val="24292E"/>
                </a:solidFill>
                <a:effectLst/>
                <a:latin typeface="-apple-system" charset="0"/>
              </a:rPr>
              <a:t>Airlines Vs Number of Flight carriers:</a:t>
            </a:r>
          </a:p>
          <a:p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 charset="0"/>
              </a:rPr>
              <a:t>AirLines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 Vs Number of Flights</a:t>
            </a:r>
            <a:endParaRPr lang="en-US" b="0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06683" y="17052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Top 5 Cities with highest Average Arrival and Departure Delay</a:t>
            </a:r>
          </a:p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Top5Delays-Dodged</a:t>
            </a:r>
            <a:endParaRPr lang="en-US" b="0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6683" y="2551043"/>
            <a:ext cx="94989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Average </a:t>
            </a:r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 charset="0"/>
              </a:rPr>
              <a:t>WeatherDelay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 by Month</a:t>
            </a:r>
          </a:p>
          <a:p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 charset="0"/>
              </a:rPr>
              <a:t>WeatherDelay</a:t>
            </a:r>
            <a:endParaRPr lang="en-US" b="0" i="0" dirty="0" smtClean="0">
              <a:solidFill>
                <a:srgbClr val="24292E"/>
              </a:solidFill>
              <a:effectLst/>
              <a:latin typeface="-apple-system" charset="0"/>
            </a:endParaRPr>
          </a:p>
          <a:p>
            <a:endParaRPr lang="en-US" dirty="0">
              <a:solidFill>
                <a:srgbClr val="24292E"/>
              </a:solidFill>
              <a:latin typeface="-apple-system" charset="0"/>
            </a:endParaRPr>
          </a:p>
          <a:p>
            <a:r>
              <a:rPr lang="en-US" b="1" dirty="0"/>
              <a:t>Which Routes are typically the most delayed</a:t>
            </a:r>
            <a:r>
              <a:rPr lang="en-US" b="1" dirty="0" smtClean="0"/>
              <a:t>?</a:t>
            </a:r>
          </a:p>
          <a:p>
            <a:endParaRPr lang="en-US" b="1" dirty="0"/>
          </a:p>
          <a:p>
            <a:r>
              <a:rPr lang="en-US" b="1" dirty="0"/>
              <a:t>Airport Origin delay per </a:t>
            </a:r>
            <a:r>
              <a:rPr lang="en-US" b="1" dirty="0" smtClean="0"/>
              <a:t>month?</a:t>
            </a:r>
          </a:p>
          <a:p>
            <a:endParaRPr lang="en-US" b="1" dirty="0"/>
          </a:p>
          <a:p>
            <a:r>
              <a:rPr lang="en-US" b="1" dirty="0"/>
              <a:t>Airport Origin delay per day/hour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0" i="0" dirty="0" smtClean="0">
              <a:solidFill>
                <a:srgbClr val="24292E"/>
              </a:solidFill>
              <a:effectLst/>
              <a:latin typeface="-apple-system" charset="0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339" y="5271094"/>
            <a:ext cx="107721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 Neue" charset="0"/>
              </a:rPr>
              <a:t>A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Helvetica Neue" charset="0"/>
              </a:rPr>
              <a:t>dd a new column to our data frame, </a:t>
            </a:r>
            <a:r>
              <a:rPr lang="en-US" b="1" i="0" dirty="0" err="1" smtClean="0">
                <a:solidFill>
                  <a:srgbClr val="000000"/>
                </a:solidFill>
                <a:effectLst/>
                <a:latin typeface="Helvetica Neue" charset="0"/>
              </a:rPr>
              <a:t>Dep_Delayed</a:t>
            </a:r>
            <a:r>
              <a:rPr lang="en-US" b="1" i="0" dirty="0" smtClean="0">
                <a:solidFill>
                  <a:srgbClr val="000000"/>
                </a:solidFill>
                <a:effectLst/>
                <a:latin typeface="Helvetica Neue" charset="0"/>
              </a:rPr>
              <a:t>, a binary variable:</a:t>
            </a:r>
          </a:p>
          <a:p>
            <a:pPr algn="just"/>
            <a:r>
              <a:rPr lang="en-US" b="0" i="0" dirty="0" smtClean="0">
                <a:solidFill>
                  <a:srgbClr val="000000"/>
                </a:solidFill>
                <a:effectLst/>
                <a:latin typeface="Helvetica Neue" charset="0"/>
              </a:rPr>
              <a:t>True, for flights that have &gt; 15 minutes of delay False, for flights that have &lt;= 15 minutes of delay </a:t>
            </a:r>
            <a:r>
              <a:rPr lang="mr-IN" b="0" i="0" dirty="0" smtClean="0">
                <a:solidFill>
                  <a:srgbClr val="000000"/>
                </a:solidFill>
                <a:effectLst/>
                <a:latin typeface="Helvetica Neue" charset="0"/>
              </a:rPr>
              <a:t>–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Helvetica Neue" charset="0"/>
              </a:rPr>
              <a:t> Logistic Regression, Binary Classifications </a:t>
            </a:r>
            <a:r>
              <a:rPr lang="mr-IN" b="0" i="0" dirty="0" smtClean="0">
                <a:solidFill>
                  <a:srgbClr val="000000"/>
                </a:solidFill>
                <a:effectLst/>
                <a:latin typeface="Helvetica Neue" charset="0"/>
              </a:rPr>
              <a:t>–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Helvetica Neue" charset="0"/>
              </a:rPr>
              <a:t> Random Forest,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Helvetica Neue" charset="0"/>
              </a:rPr>
              <a:t>xgBoost</a:t>
            </a:r>
            <a:endParaRPr lang="en-US" b="0" i="0" dirty="0">
              <a:solidFill>
                <a:srgbClr val="000000"/>
              </a:solidFill>
              <a:effectLst/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4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0"/>
            <a:ext cx="7860907" cy="4745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9049" y="4745620"/>
            <a:ext cx="102740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E36209"/>
                </a:solidFill>
                <a:effectLst/>
              </a:rPr>
              <a:t>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/>
              <a:t> </a:t>
            </a:r>
            <a:r>
              <a:rPr lang="en-US" dirty="0" err="1" smtClean="0"/>
              <a:t>ggplot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24292E"/>
                </a:solidFill>
                <a:effectLst/>
              </a:rPr>
              <a:t>A</a:t>
            </a:r>
            <a:r>
              <a:rPr lang="en-US" dirty="0" smtClean="0"/>
              <a:t>[</a:t>
            </a:r>
            <a:r>
              <a:rPr lang="en-US" dirty="0" smtClean="0">
                <a:solidFill>
                  <a:srgbClr val="24292E"/>
                </a:solidFill>
                <a:effectLst/>
              </a:rPr>
              <a:t>s</a:t>
            </a:r>
            <a:r>
              <a:rPr lang="en-US" dirty="0" smtClean="0"/>
              <a:t>,], </a:t>
            </a:r>
            <a:r>
              <a:rPr lang="en-US" dirty="0" err="1" smtClean="0"/>
              <a:t>aes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24292E"/>
                </a:solidFill>
                <a:effectLst/>
              </a:rPr>
              <a:t>WeekOfYear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24292E"/>
                </a:solidFill>
                <a:effectLst/>
              </a:rPr>
              <a:t>DayOfWeek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36209"/>
                </a:solidFill>
                <a:effectLst/>
              </a:rPr>
              <a:t>fill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24292E"/>
                </a:solidFill>
                <a:effectLst/>
              </a:rPr>
              <a:t>percent</a:t>
            </a:r>
            <a:r>
              <a:rPr lang="en-US" dirty="0" smtClean="0"/>
              <a:t>))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scale_y_continuous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E36209"/>
                </a:solidFill>
                <a:effectLst/>
              </a:rPr>
              <a:t>breaks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>
                <a:solidFill>
                  <a:srgbClr val="005CC5"/>
                </a:solidFill>
                <a:effectLst/>
              </a:rPr>
              <a:t>0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:</a:t>
            </a:r>
            <a:r>
              <a:rPr lang="en-US" dirty="0" smtClean="0">
                <a:solidFill>
                  <a:srgbClr val="005CC5"/>
                </a:solidFill>
                <a:effectLst/>
              </a:rPr>
              <a:t>6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E36209"/>
                </a:solidFill>
                <a:effectLst/>
              </a:rPr>
              <a:t>labels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/>
              <a:t>c(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"Sunday"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"Monday"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"Tuesday"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"Wednesday"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"Thursday"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"Friday"</a:t>
            </a:r>
            <a:r>
              <a:rPr lang="en-US" dirty="0" smtClean="0"/>
              <a:t>,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"Saturday"</a:t>
            </a:r>
            <a:r>
              <a:rPr lang="en-US" dirty="0" smtClean="0"/>
              <a:t>))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+</a:t>
            </a:r>
            <a:r>
              <a:rPr lang="en-US" dirty="0" smtClean="0"/>
              <a:t> theme(</a:t>
            </a:r>
            <a:r>
              <a:rPr lang="en-US" dirty="0" err="1" smtClean="0">
                <a:solidFill>
                  <a:srgbClr val="E36209"/>
                </a:solidFill>
                <a:effectLst/>
              </a:rPr>
              <a:t>axis.title.y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err="1" smtClean="0"/>
              <a:t>element_blank</a:t>
            </a:r>
            <a:r>
              <a:rPr lang="en-US" dirty="0" smtClean="0"/>
              <a:t>())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geom_tile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E36209"/>
                </a:solidFill>
                <a:effectLst/>
              </a:rPr>
              <a:t>colour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32F62"/>
                </a:solidFill>
                <a:effectLst/>
              </a:rPr>
              <a:t>"white"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scale_fill_gradientn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E36209"/>
                </a:solidFill>
                <a:effectLst/>
              </a:rPr>
              <a:t>colours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>
                <a:solidFill>
                  <a:srgbClr val="24292E"/>
                </a:solidFill>
                <a:effectLst/>
              </a:rPr>
              <a:t>col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+</a:t>
            </a:r>
            <a:r>
              <a:rPr lang="en-US" dirty="0" smtClean="0"/>
              <a:t> </a:t>
            </a:r>
            <a:r>
              <a:rPr lang="en-US" dirty="0" err="1" smtClean="0"/>
              <a:t>facet_wrap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~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24292E"/>
                </a:solidFill>
                <a:effectLst/>
              </a:rPr>
              <a:t>Year</a:t>
            </a:r>
            <a:r>
              <a:rPr lang="en-US" dirty="0" smtClean="0"/>
              <a:t>, </a:t>
            </a:r>
            <a:r>
              <a:rPr lang="en-US" dirty="0" err="1" smtClean="0">
                <a:solidFill>
                  <a:srgbClr val="E36209"/>
                </a:solidFill>
                <a:effectLst/>
              </a:rPr>
              <a:t>ncol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D73A49"/>
                </a:solidFill>
                <a:effectLst/>
              </a:rPr>
              <a:t>=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5CC5"/>
                </a:solidFill>
                <a:effectLst/>
              </a:rPr>
              <a:t>1</a:t>
            </a:r>
            <a:r>
              <a:rPr lang="en-US" dirty="0" smtClean="0"/>
              <a:t>) print(</a:t>
            </a:r>
            <a:r>
              <a:rPr lang="en-US" dirty="0" smtClean="0">
                <a:solidFill>
                  <a:srgbClr val="24292E"/>
                </a:solidFill>
                <a:effectLst/>
              </a:rPr>
              <a:t>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Airlines Vs Number of Flight carriers:</a:t>
            </a:r>
          </a:p>
          <a:p>
            <a:r>
              <a:rPr lang="en-US" b="0" i="0" dirty="0" err="1" smtClean="0">
                <a:solidFill>
                  <a:srgbClr val="24292E"/>
                </a:solidFill>
                <a:effectLst/>
                <a:latin typeface="-apple-system" charset="0"/>
              </a:rPr>
              <a:t>AirLines</a:t>
            </a:r>
            <a:r>
              <a:rPr lang="en-US" b="0" i="0" dirty="0" smtClean="0">
                <a:solidFill>
                  <a:srgbClr val="24292E"/>
                </a:solidFill>
                <a:effectLst/>
                <a:latin typeface="-apple-system" charset="0"/>
              </a:rPr>
              <a:t> Vs Number of Flights</a:t>
            </a:r>
            <a:endParaRPr lang="en-US" b="0" i="0" dirty="0">
              <a:solidFill>
                <a:srgbClr val="24292E"/>
              </a:solidFill>
              <a:effectLst/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71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58750"/>
            <a:ext cx="114808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5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" y="304800"/>
            <a:ext cx="115189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40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00" y="514913"/>
            <a:ext cx="76073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0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7" y="381964"/>
            <a:ext cx="10604527" cy="48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46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1245" y="692436"/>
            <a:ext cx="10972800" cy="3924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632409" y="4292080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59409" y="4419080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6409" y="4546080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13409" y="4673080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409" y="1524731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59409" y="1651731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6409" y="1778731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13409" y="1905731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548062" y="2268587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675062" y="2395587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02062" y="2522587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29062" y="2649587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065384" y="2649587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004242" y="4704718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323220" y="1737995"/>
            <a:ext cx="6730045" cy="4458541"/>
          </a:xfrm>
          <a:prstGeom prst="roundRect">
            <a:avLst/>
          </a:prstGeom>
          <a:noFill/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181360" y="1893504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191199" y="4683251"/>
            <a:ext cx="1492898" cy="1088572"/>
          </a:xfrm>
          <a:prstGeom prst="roundRect">
            <a:avLst/>
          </a:prstGeom>
          <a:solidFill>
            <a:schemeClr val="bg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10094673" y="4765993"/>
            <a:ext cx="1784244" cy="920835"/>
          </a:xfrm>
          <a:prstGeom prst="can">
            <a:avLst/>
          </a:prstGeom>
          <a:noFill/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>
                  <a:alpha val="10000"/>
                </a:schemeClr>
              </a:solidFill>
            </a:endParaRPr>
          </a:p>
        </p:txBody>
      </p:sp>
      <p:sp>
        <p:nvSpPr>
          <p:cNvPr id="22" name="Can 21"/>
          <p:cNvSpPr/>
          <p:nvPr/>
        </p:nvSpPr>
        <p:spPr>
          <a:xfrm>
            <a:off x="5535105" y="4717678"/>
            <a:ext cx="1784244" cy="920835"/>
          </a:xfrm>
          <a:prstGeom prst="can">
            <a:avLst/>
          </a:prstGeom>
          <a:noFill/>
          <a:ln w="12700">
            <a:solidFill>
              <a:schemeClr val="accent2">
                <a:alpha val="15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tx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97640" y="5913668"/>
            <a:ext cx="1460336" cy="63107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 err="1"/>
              <a:t>IoT</a:t>
            </a:r>
            <a:r>
              <a:rPr lang="en-US" sz="2167" b="1" dirty="0"/>
              <a:t> </a:t>
            </a:r>
            <a:r>
              <a:rPr lang="en-US" sz="2167" b="1" dirty="0"/>
              <a:t>Edge</a:t>
            </a:r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dirty="0"/>
              <a:t>(single node)</a:t>
            </a:r>
            <a:endParaRPr lang="en-US" sz="2167" dirty="0"/>
          </a:p>
        </p:txBody>
      </p:sp>
      <p:sp>
        <p:nvSpPr>
          <p:cNvPr id="24" name="TextBox 23"/>
          <p:cNvSpPr txBox="1"/>
          <p:nvPr/>
        </p:nvSpPr>
        <p:spPr>
          <a:xfrm>
            <a:off x="3140564" y="3133266"/>
            <a:ext cx="1460336" cy="63107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 err="1"/>
              <a:t>IoT</a:t>
            </a:r>
            <a:r>
              <a:rPr lang="en-US" sz="2167" b="1" dirty="0"/>
              <a:t> </a:t>
            </a:r>
            <a:r>
              <a:rPr lang="en-US" sz="2167" b="1" dirty="0"/>
              <a:t>Edge</a:t>
            </a:r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dirty="0"/>
              <a:t>(single node)</a:t>
            </a:r>
            <a:endParaRPr lang="en-US" sz="2167" dirty="0"/>
          </a:p>
        </p:txBody>
      </p:sp>
      <p:sp>
        <p:nvSpPr>
          <p:cNvPr id="25" name="TextBox 24"/>
          <p:cNvSpPr txBox="1"/>
          <p:nvPr/>
        </p:nvSpPr>
        <p:spPr>
          <a:xfrm>
            <a:off x="1107980" y="3120452"/>
            <a:ext cx="1303755" cy="28347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 err="1"/>
              <a:t>IoT</a:t>
            </a:r>
            <a:r>
              <a:rPr lang="en-US" sz="2167" b="1" dirty="0"/>
              <a:t> </a:t>
            </a:r>
            <a:r>
              <a:rPr lang="en-US" sz="2167" b="1" dirty="0"/>
              <a:t>Devices</a:t>
            </a:r>
            <a:endParaRPr lang="en-US" sz="2167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102796" y="5900855"/>
            <a:ext cx="1303755" cy="28347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 err="1"/>
              <a:t>IoT</a:t>
            </a:r>
            <a:r>
              <a:rPr lang="en-US" sz="2167" b="1" dirty="0"/>
              <a:t> </a:t>
            </a:r>
            <a:r>
              <a:rPr lang="en-US" sz="2167" b="1" dirty="0"/>
              <a:t>Devices</a:t>
            </a:r>
            <a:endParaRPr lang="en-US" sz="2167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356263" y="3817459"/>
            <a:ext cx="984245" cy="28347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 err="1"/>
              <a:t>NiFi</a:t>
            </a:r>
            <a:r>
              <a:rPr lang="en-US" sz="2167" b="1" dirty="0"/>
              <a:t> Hub</a:t>
            </a:r>
            <a:endParaRPr lang="en-US" sz="2167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8127255" y="3783033"/>
            <a:ext cx="1369157" cy="28347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/>
              <a:t>Data Broker</a:t>
            </a:r>
            <a:endParaRPr lang="en-US" sz="2167" b="1" dirty="0"/>
          </a:p>
        </p:txBody>
      </p:sp>
      <p:sp>
        <p:nvSpPr>
          <p:cNvPr id="29" name="Down Arrow 28"/>
          <p:cNvSpPr/>
          <p:nvPr/>
        </p:nvSpPr>
        <p:spPr>
          <a:xfrm rot="5400000" flipV="1">
            <a:off x="2677956" y="2156551"/>
            <a:ext cx="356612" cy="556892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accent2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5400000" flipV="1">
            <a:off x="2659374" y="4973136"/>
            <a:ext cx="372805" cy="556892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accent2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5400000" flipV="1">
            <a:off x="7577719" y="2900774"/>
            <a:ext cx="355879" cy="556892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accent2"/>
              </a:solidFill>
            </a:endParaRPr>
          </a:p>
        </p:txBody>
      </p:sp>
      <p:sp>
        <p:nvSpPr>
          <p:cNvPr id="34" name="Down Arrow 33"/>
          <p:cNvSpPr/>
          <p:nvPr/>
        </p:nvSpPr>
        <p:spPr>
          <a:xfrm rot="5400000" flipV="1">
            <a:off x="9692207" y="2894660"/>
            <a:ext cx="368107" cy="556892"/>
          </a:xfrm>
          <a:prstGeom prst="downArrow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accent2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rot="5400000" flipV="1">
            <a:off x="9632685" y="4978944"/>
            <a:ext cx="348004" cy="556892"/>
          </a:xfrm>
          <a:prstGeom prst="downArrow">
            <a:avLst/>
          </a:prstGeom>
          <a:solidFill>
            <a:schemeClr val="accent2">
              <a:alpha val="15000"/>
            </a:schemeClr>
          </a:solidFill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10885714" y="3800363"/>
            <a:ext cx="6715" cy="911593"/>
          </a:xfrm>
          <a:prstGeom prst="straightConnector1">
            <a:avLst/>
          </a:prstGeom>
          <a:ln w="127000">
            <a:solidFill>
              <a:schemeClr val="accent2">
                <a:alpha val="10000"/>
              </a:schemeClr>
            </a:solidFill>
            <a:headEnd type="triangle"/>
            <a:tailEnd type="triangle"/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77638" y="2522588"/>
            <a:ext cx="730890" cy="417286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754494" y="3357160"/>
            <a:ext cx="754034" cy="1949826"/>
          </a:xfrm>
          <a:prstGeom prst="straightConnector1">
            <a:avLst/>
          </a:prstGeom>
          <a:ln w="127000">
            <a:solidFill>
              <a:schemeClr val="accent2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476236" y="5091629"/>
            <a:ext cx="972094" cy="47295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dirty="0"/>
              <a:t>Column DB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845219" y="5102568"/>
            <a:ext cx="972094" cy="472950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dirty="0"/>
              <a:t>Data Store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6193421" y="3783789"/>
            <a:ext cx="6715" cy="911593"/>
          </a:xfrm>
          <a:prstGeom prst="straightConnector1">
            <a:avLst/>
          </a:prstGeom>
          <a:ln w="127000">
            <a:solidFill>
              <a:schemeClr val="accent2">
                <a:alpha val="10000"/>
              </a:schemeClr>
            </a:solidFill>
            <a:headEnd type="none"/>
            <a:tailEnd type="triangle"/>
          </a:ln>
          <a:effectLst>
            <a:outerShdw blurRad="50800" dist="50800" dir="5400000" algn="ctr" rotWithShape="0">
              <a:schemeClr val="bg1">
                <a:lumMod val="10000"/>
                <a:lumOff val="90000"/>
                <a:alpha val="47000"/>
              </a:scheme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145501" y="1457229"/>
            <a:ext cx="1448858" cy="283476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dirty="0"/>
              <a:t>Live</a:t>
            </a:r>
            <a:r>
              <a:rPr lang="en-US" sz="2167" b="1" dirty="0">
                <a:solidFill>
                  <a:schemeClr val="tx1">
                    <a:alpha val="10000"/>
                  </a:schemeClr>
                </a:solidFill>
              </a:rPr>
              <a:t> </a:t>
            </a:r>
            <a:r>
              <a:rPr lang="en-US" dirty="0"/>
              <a:t>Dashboard</a:t>
            </a:r>
            <a:endParaRPr lang="en-US" sz="2167" b="1" dirty="0">
              <a:solidFill>
                <a:schemeClr val="tx1">
                  <a:alpha val="10000"/>
                </a:schemeClr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0228506" y="1491678"/>
            <a:ext cx="695024" cy="1077562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321" y="2731332"/>
            <a:ext cx="1293819" cy="84098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543" y="2647990"/>
            <a:ext cx="1579220" cy="1167924"/>
          </a:xfrm>
          <a:prstGeom prst="rect">
            <a:avLst/>
          </a:prstGeom>
        </p:spPr>
      </p:pic>
      <p:sp>
        <p:nvSpPr>
          <p:cNvPr id="71" name="Down Arrow 70"/>
          <p:cNvSpPr/>
          <p:nvPr/>
        </p:nvSpPr>
        <p:spPr>
          <a:xfrm rot="5400000" flipV="1">
            <a:off x="7488365" y="4983033"/>
            <a:ext cx="348004" cy="556892"/>
          </a:xfrm>
          <a:prstGeom prst="downArrow">
            <a:avLst/>
          </a:prstGeom>
          <a:solidFill>
            <a:schemeClr val="accent2">
              <a:alpha val="15000"/>
            </a:schemeClr>
          </a:solidFill>
          <a:ln w="12700">
            <a:solidFill>
              <a:schemeClr val="accent2">
                <a:alpha val="10000"/>
              </a:schemeClr>
            </a:solidFill>
          </a:ln>
          <a:effectLst>
            <a:outerShdw blurRad="50800" dist="50800" dir="5400000" algn="ctr" rotWithShape="0">
              <a:schemeClr val="accent4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2400" tIns="152400" rIns="152400" bIns="15240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endParaRPr lang="en-US" sz="2333" dirty="0" err="1">
              <a:solidFill>
                <a:schemeClr val="accent2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70" y="2154402"/>
            <a:ext cx="1296451" cy="56118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4" y="4936771"/>
            <a:ext cx="1296451" cy="56118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30" y="2069720"/>
            <a:ext cx="1163997" cy="71630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09" y="4859212"/>
            <a:ext cx="1163997" cy="71630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928" y="2839037"/>
            <a:ext cx="1163997" cy="71630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785835" y="6219596"/>
            <a:ext cx="1842877" cy="631070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b="1" dirty="0"/>
              <a:t>Data Center</a:t>
            </a:r>
          </a:p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sz="2167" dirty="0"/>
              <a:t>(on </a:t>
            </a:r>
            <a:r>
              <a:rPr lang="en-US" sz="2167" dirty="0" err="1"/>
              <a:t>prem</a:t>
            </a:r>
            <a:r>
              <a:rPr lang="en-US" sz="2167" dirty="0"/>
              <a:t>/cloud)</a:t>
            </a:r>
            <a:endParaRPr lang="en-US" sz="2167" dirty="0"/>
          </a:p>
        </p:txBody>
      </p:sp>
      <p:sp>
        <p:nvSpPr>
          <p:cNvPr id="52" name="TextBox 51"/>
          <p:cNvSpPr txBox="1"/>
          <p:nvPr/>
        </p:nvSpPr>
        <p:spPr>
          <a:xfrm>
            <a:off x="5509813" y="5730300"/>
            <a:ext cx="1823393" cy="237501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dirty="0"/>
              <a:t>HDFS/S3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44015" y="5745577"/>
            <a:ext cx="2109250" cy="237501"/>
          </a:xfrm>
          <a:prstGeom prst="rect">
            <a:avLst/>
          </a:prstGeom>
          <a:effectLst>
            <a:outerShdw blurRad="50800" dist="50800" dir="5400000" algn="ctr" rotWithShape="0">
              <a:schemeClr val="accent4"/>
            </a:outerShdw>
          </a:effectLst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500"/>
              </a:spcBef>
            </a:pPr>
            <a:r>
              <a:rPr lang="en-US" dirty="0" err="1"/>
              <a:t>HBase</a:t>
            </a:r>
            <a:r>
              <a:rPr lang="en-US" dirty="0"/>
              <a:t>/Cassandra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703" y="4782490"/>
            <a:ext cx="1123028" cy="101346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508" y="75983"/>
            <a:ext cx="2832918" cy="13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1469</TotalTime>
  <Words>197</Words>
  <Application>Microsoft Macintosh PowerPoint</Application>
  <PresentationFormat>Widescreen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-apple-system</vt:lpstr>
      <vt:lpstr>Calibri</vt:lpstr>
      <vt:lpstr>Calibri Light</vt:lpstr>
      <vt:lpstr>Helvetica Neue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2017-11-20T14:01:21Z</dcterms:created>
  <dcterms:modified xsi:type="dcterms:W3CDTF">2017-11-21T14:30:52Z</dcterms:modified>
</cp:coreProperties>
</file>